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0"/>
  </p:handoutMasterIdLst>
  <p:sldIdLst>
    <p:sldId id="256" r:id="rId5"/>
    <p:sldId id="258" r:id="rId6"/>
    <p:sldId id="259" r:id="rId7"/>
    <p:sldId id="261" r:id="rId8"/>
    <p:sldId id="262"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5B15DD97-F7EC-4FD8-AB40-1F7C4418B444}" type="datetimeFigureOut">
              <a:rPr lang="en-GB" smtClean="0"/>
              <a:t>15/03/2022</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7AAFCA21-0C5E-4E1B-9A57-C30969198704}" type="slidenum">
              <a:rPr lang="en-GB" smtClean="0"/>
              <a:t>‹#›</a:t>
            </a:fld>
            <a:endParaRPr lang="en-GB"/>
          </a:p>
        </p:txBody>
      </p:sp>
    </p:spTree>
    <p:extLst>
      <p:ext uri="{BB962C8B-B14F-4D97-AF65-F5344CB8AC3E}">
        <p14:creationId xmlns:p14="http://schemas.microsoft.com/office/powerpoint/2010/main" val="23653378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6659AD9-CCAE-4AFB-89B1-1005D7B9F4F9}" type="datetimeFigureOut">
              <a:rPr lang="en-GB" smtClean="0"/>
              <a:t>15/03/2022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61199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659AD9-CCAE-4AFB-89B1-1005D7B9F4F9}" type="datetimeFigureOut">
              <a:rPr lang="en-GB" smtClean="0"/>
              <a:t>15/03/2022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132015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659AD9-CCAE-4AFB-89B1-1005D7B9F4F9}" type="datetimeFigureOut">
              <a:rPr lang="en-GB" smtClean="0"/>
              <a:t>15/03/2022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359383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659AD9-CCAE-4AFB-89B1-1005D7B9F4F9}" type="datetimeFigureOut">
              <a:rPr lang="en-GB" smtClean="0"/>
              <a:t>15/03/2022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1763121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659AD9-CCAE-4AFB-89B1-1005D7B9F4F9}" type="datetimeFigureOut">
              <a:rPr lang="en-GB" smtClean="0"/>
              <a:t>15/03/2022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261110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6659AD9-CCAE-4AFB-89B1-1005D7B9F4F9}" type="datetimeFigureOut">
              <a:rPr lang="en-GB" smtClean="0"/>
              <a:t>15/03/2022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4083240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6659AD9-CCAE-4AFB-89B1-1005D7B9F4F9}" type="datetimeFigureOut">
              <a:rPr lang="en-GB" smtClean="0"/>
              <a:t>15/03/2022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244682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6659AD9-CCAE-4AFB-89B1-1005D7B9F4F9}" type="datetimeFigureOut">
              <a:rPr lang="en-GB" smtClean="0"/>
              <a:t>15/03/2022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244297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59AD9-CCAE-4AFB-89B1-1005D7B9F4F9}" type="datetimeFigureOut">
              <a:rPr lang="en-GB" smtClean="0"/>
              <a:t>15/03/2022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349350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59AD9-CCAE-4AFB-89B1-1005D7B9F4F9}" type="datetimeFigureOut">
              <a:rPr lang="en-GB" smtClean="0"/>
              <a:t>15/03/2022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349641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59AD9-CCAE-4AFB-89B1-1005D7B9F4F9}" type="datetimeFigureOut">
              <a:rPr lang="en-GB" smtClean="0"/>
              <a:t>15/03/2022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2560740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59AD9-CCAE-4AFB-89B1-1005D7B9F4F9}" type="datetimeFigureOut">
              <a:rPr lang="en-GB" smtClean="0"/>
              <a:t>15/03/2022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911B2-85D0-457A-B3E9-B51CF428BE6E}" type="slidenum">
              <a:rPr lang="en-GB" smtClean="0"/>
              <a:t>‹#›</a:t>
            </a:fld>
            <a:endParaRPr lang="en-GB"/>
          </a:p>
        </p:txBody>
      </p:sp>
    </p:spTree>
    <p:extLst>
      <p:ext uri="{BB962C8B-B14F-4D97-AF65-F5344CB8AC3E}">
        <p14:creationId xmlns:p14="http://schemas.microsoft.com/office/powerpoint/2010/main" val="246512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ibford-gower.oxon.sch.uk/phonic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324" y="1052737"/>
            <a:ext cx="8136904" cy="6278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755576" y="404665"/>
            <a:ext cx="7772400" cy="1296144"/>
          </a:xfrm>
        </p:spPr>
        <p:txBody>
          <a:bodyPr/>
          <a:lstStyle/>
          <a:p>
            <a:r>
              <a:rPr lang="en-GB" b="1" dirty="0" smtClean="0">
                <a:solidFill>
                  <a:srgbClr val="FF0000"/>
                </a:solidFill>
              </a:rPr>
              <a:t>Welcome to Acorn class</a:t>
            </a:r>
            <a:endParaRPr lang="en-GB" b="1" dirty="0">
              <a:solidFill>
                <a:srgbClr val="FF0000"/>
              </a:solidFill>
            </a:endParaRPr>
          </a:p>
        </p:txBody>
      </p:sp>
      <p:sp>
        <p:nvSpPr>
          <p:cNvPr id="3" name="Subtitle 2"/>
          <p:cNvSpPr>
            <a:spLocks noGrp="1"/>
          </p:cNvSpPr>
          <p:nvPr>
            <p:ph type="subTitle" idx="1"/>
          </p:nvPr>
        </p:nvSpPr>
        <p:spPr>
          <a:xfrm>
            <a:off x="1371600" y="5733256"/>
            <a:ext cx="6400800" cy="648072"/>
          </a:xfrm>
        </p:spPr>
        <p:txBody>
          <a:bodyPr>
            <a:normAutofit/>
          </a:bodyPr>
          <a:lstStyle/>
          <a:p>
            <a:endParaRPr lang="en-GB" b="1" dirty="0">
              <a:solidFill>
                <a:srgbClr val="FF0000"/>
              </a:solidFill>
            </a:endParaRPr>
          </a:p>
        </p:txBody>
      </p:sp>
    </p:spTree>
    <p:extLst>
      <p:ext uri="{BB962C8B-B14F-4D97-AF65-F5344CB8AC3E}">
        <p14:creationId xmlns:p14="http://schemas.microsoft.com/office/powerpoint/2010/main" val="3976946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9296" cy="1210146"/>
          </a:xfrm>
        </p:spPr>
        <p:txBody>
          <a:bodyPr>
            <a:normAutofit fontScale="90000"/>
          </a:bodyPr>
          <a:lstStyle/>
          <a:p>
            <a:r>
              <a:rPr lang="en-GB" dirty="0" smtClean="0">
                <a:solidFill>
                  <a:srgbClr val="FF0000"/>
                </a:solidFill>
              </a:rPr>
              <a:t>When you arrive in Acorn class </a:t>
            </a:r>
            <a:br>
              <a:rPr lang="en-GB" dirty="0" smtClean="0">
                <a:solidFill>
                  <a:srgbClr val="FF0000"/>
                </a:solidFill>
              </a:rPr>
            </a:br>
            <a:r>
              <a:rPr lang="en-GB" sz="3100" dirty="0" smtClean="0">
                <a:solidFill>
                  <a:srgbClr val="FF0000"/>
                </a:solidFill>
              </a:rPr>
              <a:t>(instructions to the children)</a:t>
            </a:r>
            <a:endParaRPr lang="en-GB" sz="3100" dirty="0">
              <a:solidFill>
                <a:srgbClr val="FF0000"/>
              </a:solidFill>
            </a:endParaRPr>
          </a:p>
        </p:txBody>
      </p:sp>
      <p:sp>
        <p:nvSpPr>
          <p:cNvPr id="3" name="Content Placeholder 2"/>
          <p:cNvSpPr>
            <a:spLocks noGrp="1"/>
          </p:cNvSpPr>
          <p:nvPr>
            <p:ph idx="1"/>
          </p:nvPr>
        </p:nvSpPr>
        <p:spPr/>
        <p:txBody>
          <a:bodyPr>
            <a:normAutofit/>
          </a:bodyPr>
          <a:lstStyle/>
          <a:p>
            <a:r>
              <a:rPr lang="en-GB" sz="2000" dirty="0" smtClean="0"/>
              <a:t>Wait at the small gate at the bottom of the slope with your adult. Soon </a:t>
            </a:r>
            <a:r>
              <a:rPr lang="en-GB" sz="2000" dirty="0" smtClean="0"/>
              <a:t>a school adult will come down and </a:t>
            </a:r>
            <a:r>
              <a:rPr lang="en-GB" sz="2000" dirty="0" smtClean="0"/>
              <a:t>welcome you up the slope and into Acorn outdoor area. </a:t>
            </a:r>
          </a:p>
          <a:p>
            <a:r>
              <a:rPr lang="en-GB" sz="2000" dirty="0"/>
              <a:t>W</a:t>
            </a:r>
            <a:r>
              <a:rPr lang="en-GB" sz="2000" dirty="0" smtClean="0"/>
              <a:t>hen you come into the classroom please pop your coats and bags onto your pegs, find your name card and pop it into the basket and then give your hands a good wash!</a:t>
            </a:r>
            <a:endParaRPr lang="en-GB" sz="2000" dirty="0" smtClean="0"/>
          </a:p>
          <a:p>
            <a:r>
              <a:rPr lang="en-GB" sz="2000" dirty="0" smtClean="0"/>
              <a:t>Find an activity you would like to do in th</a:t>
            </a:r>
            <a:r>
              <a:rPr lang="en-GB" sz="2000" dirty="0" smtClean="0"/>
              <a:t>e room and </a:t>
            </a:r>
            <a:r>
              <a:rPr lang="en-GB" sz="2000" dirty="0"/>
              <a:t>e</a:t>
            </a:r>
            <a:r>
              <a:rPr lang="en-GB" sz="2000" dirty="0" smtClean="0"/>
              <a:t>njoy!</a:t>
            </a:r>
            <a:endParaRPr lang="en-GB" sz="2000" dirty="0" smtClean="0"/>
          </a:p>
          <a:p>
            <a:r>
              <a:rPr lang="en-GB" sz="2000" dirty="0" smtClean="0"/>
              <a:t>Your drawer </a:t>
            </a:r>
            <a:r>
              <a:rPr lang="en-GB" sz="2000" dirty="0" smtClean="0"/>
              <a:t>will have your name card in and a whiteboard and pen so you can have a go at writing your name is you wish. </a:t>
            </a:r>
          </a:p>
          <a:p>
            <a:r>
              <a:rPr lang="en-GB" sz="2000" dirty="0" smtClean="0"/>
              <a:t>Adults in the room will come and talk to you, play alongside you and make the start to the day a positive and happy one. </a:t>
            </a:r>
          </a:p>
          <a:p>
            <a:r>
              <a:rPr lang="en-GB" sz="2000" dirty="0" smtClean="0"/>
              <a:t>When </a:t>
            </a:r>
            <a:r>
              <a:rPr lang="en-GB" sz="2000" dirty="0" smtClean="0"/>
              <a:t>you hear the </a:t>
            </a:r>
            <a:r>
              <a:rPr lang="en-GB" sz="2000" dirty="0" smtClean="0"/>
              <a:t>small hand bell ring, it will be time to sit on the carpet and say good morning to everyone.</a:t>
            </a:r>
            <a:endParaRPr lang="en-GB" sz="2000" dirty="0"/>
          </a:p>
        </p:txBody>
      </p:sp>
    </p:spTree>
    <p:extLst>
      <p:ext uri="{BB962C8B-B14F-4D97-AF65-F5344CB8AC3E}">
        <p14:creationId xmlns:p14="http://schemas.microsoft.com/office/powerpoint/2010/main" val="2319992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When it is time to go home!</a:t>
            </a:r>
            <a:br>
              <a:rPr lang="en-GB" dirty="0" smtClean="0">
                <a:solidFill>
                  <a:srgbClr val="FF0000"/>
                </a:solidFill>
              </a:rPr>
            </a:br>
            <a:r>
              <a:rPr lang="en-GB" sz="3600" dirty="0" smtClean="0">
                <a:solidFill>
                  <a:srgbClr val="FF0000"/>
                </a:solidFill>
              </a:rPr>
              <a:t>(instructions for parents)</a:t>
            </a:r>
            <a:endParaRPr lang="en-GB" sz="3600" dirty="0">
              <a:solidFill>
                <a:srgbClr val="FF0000"/>
              </a:solidFill>
            </a:endParaRPr>
          </a:p>
        </p:txBody>
      </p:sp>
      <p:sp>
        <p:nvSpPr>
          <p:cNvPr id="3" name="Content Placeholder 2"/>
          <p:cNvSpPr>
            <a:spLocks noGrp="1"/>
          </p:cNvSpPr>
          <p:nvPr>
            <p:ph idx="1"/>
          </p:nvPr>
        </p:nvSpPr>
        <p:spPr>
          <a:xfrm>
            <a:off x="457200" y="1600200"/>
            <a:ext cx="8229600" cy="4493096"/>
          </a:xfrm>
        </p:spPr>
        <p:txBody>
          <a:bodyPr>
            <a:noAutofit/>
          </a:bodyPr>
          <a:lstStyle/>
          <a:p>
            <a:r>
              <a:rPr lang="en-GB" sz="2000" dirty="0" smtClean="0"/>
              <a:t>If someone different is collecting your child, or if they are going home on the </a:t>
            </a:r>
            <a:r>
              <a:rPr lang="en-GB" sz="2000" dirty="0" smtClean="0"/>
              <a:t>bus (Reception children only), </a:t>
            </a:r>
            <a:r>
              <a:rPr lang="en-GB" sz="2000" dirty="0" smtClean="0"/>
              <a:t>please tell the member of staff who meets you in the morning and they will make a note of this. We will always call you to check if we are unsure. </a:t>
            </a:r>
            <a:r>
              <a:rPr lang="en-GB" sz="2000" dirty="0" smtClean="0"/>
              <a:t>Please be reassured a school adult will make sure your child is safely put on the bus and strapped in.</a:t>
            </a:r>
          </a:p>
          <a:p>
            <a:r>
              <a:rPr lang="en-GB" sz="2000" dirty="0" smtClean="0"/>
              <a:t> If </a:t>
            </a:r>
            <a:r>
              <a:rPr lang="en-GB" sz="2000" dirty="0" smtClean="0"/>
              <a:t>your child arrives on the bus you may wish to write a note for the week or maybe use a small diary (kept in your child’s book bag) that can be checked.</a:t>
            </a:r>
          </a:p>
          <a:p>
            <a:r>
              <a:rPr lang="en-GB" sz="2000" dirty="0" smtClean="0"/>
              <a:t>At home time we will </a:t>
            </a:r>
            <a:r>
              <a:rPr lang="en-GB" sz="2000" dirty="0" smtClean="0"/>
              <a:t>unlock the gates and you will need to come into the outdoor area where you will be reunited with your child. </a:t>
            </a:r>
          </a:p>
          <a:p>
            <a:r>
              <a:rPr lang="en-GB" sz="2000" dirty="0" smtClean="0"/>
              <a:t>If your child is attending After School Care (Reception children only) they will be collected by a school adult and taken to the school hall.</a:t>
            </a:r>
            <a:endParaRPr lang="en-GB" sz="2000" dirty="0" smtClean="0"/>
          </a:p>
        </p:txBody>
      </p:sp>
    </p:spTree>
    <p:extLst>
      <p:ext uri="{BB962C8B-B14F-4D97-AF65-F5344CB8AC3E}">
        <p14:creationId xmlns:p14="http://schemas.microsoft.com/office/powerpoint/2010/main" val="3178041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solidFill>
                  <a:srgbClr val="FF0000"/>
                </a:solidFill>
              </a:rPr>
              <a:t>Reading in </a:t>
            </a:r>
            <a:r>
              <a:rPr lang="en-GB" dirty="0" smtClean="0">
                <a:solidFill>
                  <a:srgbClr val="FF0000"/>
                </a:solidFill>
              </a:rPr>
              <a:t>the Early Years</a:t>
            </a:r>
            <a:endParaRPr lang="en-GB" dirty="0">
              <a:solidFill>
                <a:srgbClr val="FF0000"/>
              </a:solidFill>
            </a:endParaRPr>
          </a:p>
        </p:txBody>
      </p:sp>
      <p:sp>
        <p:nvSpPr>
          <p:cNvPr id="3" name="Content Placeholder 2"/>
          <p:cNvSpPr>
            <a:spLocks noGrp="1"/>
          </p:cNvSpPr>
          <p:nvPr>
            <p:ph idx="1"/>
          </p:nvPr>
        </p:nvSpPr>
        <p:spPr>
          <a:xfrm>
            <a:off x="457200" y="1600200"/>
            <a:ext cx="8229600" cy="4781128"/>
          </a:xfrm>
        </p:spPr>
        <p:txBody>
          <a:bodyPr>
            <a:normAutofit fontScale="62500" lnSpcReduction="20000"/>
          </a:bodyPr>
          <a:lstStyle/>
          <a:p>
            <a:pPr marL="0" indent="0">
              <a:buNone/>
            </a:pPr>
            <a:r>
              <a:rPr lang="en-GB" sz="2600" b="1" u="sng" dirty="0" smtClean="0"/>
              <a:t>Teaching Of Phonics and Grammar</a:t>
            </a:r>
          </a:p>
          <a:p>
            <a:r>
              <a:rPr lang="en-GB" sz="2600" dirty="0" smtClean="0"/>
              <a:t>In Acorn and Beech class the children are taught synthetic phonics using the Jolly Phonics approach. This is a fast paced, fun and engaging phonics programme which equips the children to recognise phonemes (letter sounds) and graphemes </a:t>
            </a:r>
            <a:r>
              <a:rPr lang="en-GB" sz="2600" u="sng" dirty="0" smtClean="0"/>
              <a:t>as soon as </a:t>
            </a:r>
            <a:r>
              <a:rPr lang="en-GB" sz="2600" dirty="0" smtClean="0"/>
              <a:t>they start school.</a:t>
            </a:r>
          </a:p>
          <a:p>
            <a:r>
              <a:rPr lang="en-GB" sz="2600" dirty="0" smtClean="0"/>
              <a:t>The children then begin to be introduced to ‘tricky words’(words which can not be decoded e.., </a:t>
            </a:r>
            <a:r>
              <a:rPr lang="en-GB" sz="2600" i="1" dirty="0" smtClean="0"/>
              <a:t>the, was</a:t>
            </a:r>
            <a:r>
              <a:rPr lang="en-GB" sz="2600" dirty="0" smtClean="0"/>
              <a:t>)</a:t>
            </a:r>
          </a:p>
          <a:p>
            <a:r>
              <a:rPr lang="en-GB" sz="2600" dirty="0" smtClean="0"/>
              <a:t>The children are taught to segment and blend phonemes to enable them to read words. Once </a:t>
            </a:r>
            <a:r>
              <a:rPr lang="en-GB" sz="2600" dirty="0"/>
              <a:t>they have secured </a:t>
            </a:r>
            <a:r>
              <a:rPr lang="en-GB" sz="2600" dirty="0" smtClean="0"/>
              <a:t>enough phonemes </a:t>
            </a:r>
            <a:r>
              <a:rPr lang="en-GB" sz="2600" dirty="0"/>
              <a:t>needed to be successful in </a:t>
            </a:r>
            <a:r>
              <a:rPr lang="en-GB" sz="2600" dirty="0" smtClean="0"/>
              <a:t>this, will begin to bring ‘Word bags’ home to practise these skills. </a:t>
            </a:r>
            <a:endParaRPr lang="en-GB" sz="2600" dirty="0" smtClean="0"/>
          </a:p>
          <a:p>
            <a:r>
              <a:rPr lang="en-GB" sz="2600" dirty="0" smtClean="0"/>
              <a:t>For </a:t>
            </a:r>
            <a:r>
              <a:rPr lang="en-GB" sz="2600" dirty="0" smtClean="0"/>
              <a:t>more information, please look on the phonics page of the school website </a:t>
            </a:r>
            <a:r>
              <a:rPr lang="en-GB" sz="2600" dirty="0">
                <a:hlinkClick r:id="rId2"/>
              </a:rPr>
              <a:t>http://</a:t>
            </a:r>
            <a:r>
              <a:rPr lang="en-GB" sz="2600" dirty="0" smtClean="0">
                <a:hlinkClick r:id="rId2"/>
              </a:rPr>
              <a:t>www.sibford-gower.oxon.sch.uk/phonics.html</a:t>
            </a:r>
            <a:endParaRPr lang="en-GB" sz="2600" dirty="0" smtClean="0"/>
          </a:p>
          <a:p>
            <a:pPr marL="0" indent="0">
              <a:buNone/>
            </a:pPr>
            <a:endParaRPr lang="en-GB" sz="2600" dirty="0" smtClean="0"/>
          </a:p>
          <a:p>
            <a:pPr marL="0" indent="0">
              <a:buNone/>
            </a:pPr>
            <a:r>
              <a:rPr lang="en-GB" sz="2600" b="1" u="sng" dirty="0" smtClean="0"/>
              <a:t>Teaching of Reading</a:t>
            </a:r>
          </a:p>
          <a:p>
            <a:r>
              <a:rPr lang="en-GB" sz="2600" dirty="0" smtClean="0"/>
              <a:t>Reading skills are taught in </a:t>
            </a:r>
            <a:r>
              <a:rPr lang="en-GB" sz="2600" dirty="0" smtClean="0"/>
              <a:t>school through the phonics approach outlined above.</a:t>
            </a:r>
          </a:p>
          <a:p>
            <a:r>
              <a:rPr lang="en-GB" sz="2600" dirty="0" smtClean="0"/>
              <a:t>The </a:t>
            </a:r>
            <a:r>
              <a:rPr lang="en-GB" sz="2600" dirty="0" smtClean="0"/>
              <a:t>children are expected to read and share books at home with an adult everyday. </a:t>
            </a:r>
            <a:endParaRPr lang="en-GB" sz="2600" dirty="0" smtClean="0"/>
          </a:p>
          <a:p>
            <a:pPr lvl="0"/>
            <a:r>
              <a:rPr lang="en-GB" sz="2600" dirty="0">
                <a:solidFill>
                  <a:prstClr val="black"/>
                </a:solidFill>
              </a:rPr>
              <a:t>Children will bring home a reading book matched to their phonic ability to read with an adult as well as a book of their choice from our school library.</a:t>
            </a:r>
          </a:p>
          <a:p>
            <a:r>
              <a:rPr lang="en-GB" sz="2600" dirty="0" smtClean="0"/>
              <a:t>We will listen to and talk about these books with the </a:t>
            </a:r>
            <a:r>
              <a:rPr lang="en-GB" sz="2600" dirty="0" smtClean="0"/>
              <a:t>children </a:t>
            </a:r>
            <a:r>
              <a:rPr lang="en-GB" sz="2600" dirty="0" smtClean="0"/>
              <a:t>individually regularly. </a:t>
            </a:r>
          </a:p>
          <a:p>
            <a:r>
              <a:rPr lang="en-GB" sz="2600" dirty="0" smtClean="0"/>
              <a:t>Children will be read to regularly so they develop a joy of books and story language as they develop their language and communication skills. </a:t>
            </a:r>
            <a:endParaRPr lang="en-GB" sz="2600" dirty="0" smtClean="0"/>
          </a:p>
          <a:p>
            <a:endParaRPr lang="en-GB" sz="2800" dirty="0" smtClean="0"/>
          </a:p>
          <a:p>
            <a:endParaRPr lang="en-GB" dirty="0" smtClean="0"/>
          </a:p>
          <a:p>
            <a:endParaRPr lang="en-GB" dirty="0" smtClean="0"/>
          </a:p>
          <a:p>
            <a:pPr marL="0" indent="0">
              <a:buNone/>
            </a:pPr>
            <a:endParaRPr lang="en-GB" dirty="0"/>
          </a:p>
        </p:txBody>
      </p:sp>
    </p:spTree>
    <p:extLst>
      <p:ext uri="{BB962C8B-B14F-4D97-AF65-F5344CB8AC3E}">
        <p14:creationId xmlns:p14="http://schemas.microsoft.com/office/powerpoint/2010/main" val="3600068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GB" dirty="0" smtClean="0">
                <a:solidFill>
                  <a:srgbClr val="FF0000"/>
                </a:solidFill>
              </a:rPr>
              <a:t>Additional Information</a:t>
            </a:r>
            <a:r>
              <a:rPr lang="en-GB" dirty="0" smtClean="0"/>
              <a:t/>
            </a:r>
            <a:br>
              <a:rPr lang="en-GB" dirty="0" smtClean="0"/>
            </a:br>
            <a:endParaRPr lang="en-GB" dirty="0"/>
          </a:p>
        </p:txBody>
      </p:sp>
      <p:sp>
        <p:nvSpPr>
          <p:cNvPr id="3" name="Content Placeholder 2"/>
          <p:cNvSpPr>
            <a:spLocks noGrp="1"/>
          </p:cNvSpPr>
          <p:nvPr>
            <p:ph idx="1"/>
          </p:nvPr>
        </p:nvSpPr>
        <p:spPr>
          <a:xfrm>
            <a:off x="457200" y="1268760"/>
            <a:ext cx="8229600" cy="4709120"/>
          </a:xfrm>
        </p:spPr>
        <p:txBody>
          <a:bodyPr>
            <a:normAutofit fontScale="47500" lnSpcReduction="20000"/>
          </a:bodyPr>
          <a:lstStyle/>
          <a:p>
            <a:pPr>
              <a:lnSpc>
                <a:spcPct val="120000"/>
              </a:lnSpc>
            </a:pPr>
            <a:r>
              <a:rPr lang="en-GB" sz="2900" b="1" dirty="0" smtClean="0"/>
              <a:t>Acorn class dynamics: </a:t>
            </a:r>
            <a:r>
              <a:rPr lang="en-GB" sz="2900" dirty="0" smtClean="0"/>
              <a:t>Acorn class is made up </a:t>
            </a:r>
            <a:r>
              <a:rPr lang="en-GB" sz="2900" dirty="0" smtClean="0"/>
              <a:t>Nursery (from age 3) and Reception children</a:t>
            </a:r>
            <a:r>
              <a:rPr lang="en-GB" sz="2900" dirty="0" smtClean="0"/>
              <a:t>. The children are </a:t>
            </a:r>
            <a:r>
              <a:rPr lang="en-GB" sz="2900" dirty="0" smtClean="0"/>
              <a:t>taught with </a:t>
            </a:r>
            <a:r>
              <a:rPr lang="en-GB" sz="2900" dirty="0" smtClean="0"/>
              <a:t>a ‘stage, not age’ approach, allowing for a personalised approach to learning. </a:t>
            </a:r>
          </a:p>
          <a:p>
            <a:pPr>
              <a:lnSpc>
                <a:spcPct val="120000"/>
              </a:lnSpc>
            </a:pPr>
            <a:r>
              <a:rPr lang="en-GB" sz="2900" b="1" dirty="0" smtClean="0"/>
              <a:t>Attendance: </a:t>
            </a:r>
            <a:r>
              <a:rPr lang="en-GB" sz="2900" dirty="0" smtClean="0"/>
              <a:t>This is important, not only because it is a statutory </a:t>
            </a:r>
            <a:r>
              <a:rPr lang="en-GB" sz="2900" dirty="0" smtClean="0"/>
              <a:t>requirement (Reception children) , </a:t>
            </a:r>
            <a:r>
              <a:rPr lang="en-GB" sz="2900" dirty="0" smtClean="0"/>
              <a:t>but also because children enjoy the routine and structure of the school day. They form friendships and bonds with their ‘school family’ and quickly become familiar with routines and expectations. If your child does not attend school regularly it may be harder for them to feel secure in school and build </a:t>
            </a:r>
            <a:r>
              <a:rPr lang="en-GB" sz="2900" dirty="0" smtClean="0"/>
              <a:t>on those essential early relationships</a:t>
            </a:r>
            <a:r>
              <a:rPr lang="en-GB" sz="2900" dirty="0" smtClean="0"/>
              <a:t>. </a:t>
            </a:r>
            <a:r>
              <a:rPr lang="en-GB" sz="2900" dirty="0" smtClean="0"/>
              <a:t>It is </a:t>
            </a:r>
            <a:r>
              <a:rPr lang="en-GB" sz="2900" b="1" dirty="0" smtClean="0"/>
              <a:t>essential</a:t>
            </a:r>
            <a:r>
              <a:rPr lang="en-GB" sz="2900" dirty="0" smtClean="0"/>
              <a:t> that, if your child is not able to attend school for any reason, you let the school know as soon as possible via the absence line.</a:t>
            </a:r>
          </a:p>
          <a:p>
            <a:pPr>
              <a:lnSpc>
                <a:spcPct val="120000"/>
              </a:lnSpc>
            </a:pPr>
            <a:r>
              <a:rPr lang="en-GB" sz="2900" b="1" dirty="0" smtClean="0"/>
              <a:t>Assemblies &amp; Dinner time:</a:t>
            </a:r>
            <a:r>
              <a:rPr lang="en-GB" sz="2900" dirty="0"/>
              <a:t> </a:t>
            </a:r>
            <a:r>
              <a:rPr lang="en-GB" sz="2900" dirty="0" smtClean="0"/>
              <a:t>Children in Reception will take part in whole school assemblies during the week in the hall. Children in nursery will stay on Acorn and have story/talk time or be involved in a different activity. Children in Reception will eat their lunch in the school hall, whilst nursery children will enjoy a low key lunch time in Acorn.</a:t>
            </a:r>
            <a:endParaRPr lang="en-GB" sz="2900" dirty="0" smtClean="0"/>
          </a:p>
          <a:p>
            <a:pPr>
              <a:lnSpc>
                <a:spcPct val="120000"/>
              </a:lnSpc>
            </a:pPr>
            <a:r>
              <a:rPr lang="en-GB" sz="2900" b="1" dirty="0" smtClean="0"/>
              <a:t>PE kit: </a:t>
            </a:r>
            <a:r>
              <a:rPr lang="en-GB" sz="2900" dirty="0" smtClean="0"/>
              <a:t>PE for Acorn class will take place on a Tuesday initially (another day will be added), so please can children come to school wearing their PE kits EVERY TUESDAY. They will need trainers, a warm top and joggers (if cold) as PE will take place outside initially. A sun hat may also be required. </a:t>
            </a:r>
          </a:p>
          <a:p>
            <a:pPr>
              <a:lnSpc>
                <a:spcPct val="120000"/>
              </a:lnSpc>
            </a:pPr>
            <a:r>
              <a:rPr lang="en-GB" sz="2900" b="1" dirty="0" smtClean="0"/>
              <a:t>Forest school: </a:t>
            </a:r>
            <a:r>
              <a:rPr lang="en-GB" sz="2900" dirty="0" smtClean="0"/>
              <a:t>More information about Forest school will be shared in the first half term.</a:t>
            </a:r>
            <a:endParaRPr lang="en-GB" sz="2900" b="1" dirty="0" smtClean="0"/>
          </a:p>
          <a:p>
            <a:pPr>
              <a:lnSpc>
                <a:spcPct val="120000"/>
              </a:lnSpc>
            </a:pPr>
            <a:r>
              <a:rPr lang="en-GB" sz="2900" b="1" dirty="0" smtClean="0"/>
              <a:t>Spare clothes: </a:t>
            </a:r>
            <a:r>
              <a:rPr lang="en-GB" sz="2900" dirty="0" smtClean="0"/>
              <a:t>If your child is likely to need spare clothes (e.g. in case of ‘accidents</a:t>
            </a:r>
            <a:r>
              <a:rPr lang="en-GB" sz="2900" dirty="0"/>
              <a:t>’) </a:t>
            </a:r>
            <a:r>
              <a:rPr lang="en-GB" sz="2900" dirty="0" smtClean="0"/>
              <a:t>please </a:t>
            </a:r>
            <a:r>
              <a:rPr lang="en-GB" sz="2900" dirty="0"/>
              <a:t>can </a:t>
            </a:r>
            <a:r>
              <a:rPr lang="en-GB" sz="2900" dirty="0" smtClean="0"/>
              <a:t>they bring in a clearly named (on the </a:t>
            </a:r>
            <a:r>
              <a:rPr lang="en-GB" sz="2900" b="1" u="sng" dirty="0" smtClean="0"/>
              <a:t>outside</a:t>
            </a:r>
            <a:r>
              <a:rPr lang="en-GB" sz="2900" dirty="0" smtClean="0"/>
              <a:t>), drawstring bag which is easy to hang up.  We will arrange for it to be kept on peg away from the class. </a:t>
            </a:r>
          </a:p>
          <a:p>
            <a:pPr>
              <a:lnSpc>
                <a:spcPct val="120000"/>
              </a:lnSpc>
            </a:pPr>
            <a:r>
              <a:rPr lang="en-GB" sz="2900" b="1" dirty="0" smtClean="0"/>
              <a:t>No Toys or extra equipment will be allowed into the classroom.</a:t>
            </a:r>
          </a:p>
          <a:p>
            <a:endParaRPr lang="en-GB" dirty="0" smtClean="0"/>
          </a:p>
          <a:p>
            <a:endParaRPr lang="en-GB" dirty="0" smtClean="0"/>
          </a:p>
          <a:p>
            <a:endParaRPr lang="en-GB" dirty="0"/>
          </a:p>
        </p:txBody>
      </p:sp>
    </p:spTree>
    <p:extLst>
      <p:ext uri="{BB962C8B-B14F-4D97-AF65-F5344CB8AC3E}">
        <p14:creationId xmlns:p14="http://schemas.microsoft.com/office/powerpoint/2010/main" val="4191191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93403BAAFC734B896ECB327FBA8EDE" ma:contentTypeVersion="14" ma:contentTypeDescription="Create a new document." ma:contentTypeScope="" ma:versionID="b1a00d532d83708a0a1e625ffde2ac78">
  <xsd:schema xmlns:xsd="http://www.w3.org/2001/XMLSchema" xmlns:xs="http://www.w3.org/2001/XMLSchema" xmlns:p="http://schemas.microsoft.com/office/2006/metadata/properties" xmlns:ns3="2e23c62a-d59f-497d-a294-073c7041acd1" xmlns:ns4="39c925ba-4362-4295-9d02-fa8d722de53e" targetNamespace="http://schemas.microsoft.com/office/2006/metadata/properties" ma:root="true" ma:fieldsID="de59d52c4b743e2057938b190e03b0c5" ns3:_="" ns4:_="">
    <xsd:import namespace="2e23c62a-d59f-497d-a294-073c7041acd1"/>
    <xsd:import namespace="39c925ba-4362-4295-9d02-fa8d722de53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23c62a-d59f-497d-a294-073c7041ac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9c925ba-4362-4295-9d02-fa8d722de53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C41BCE-CD26-4C88-802D-A09540B983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23c62a-d59f-497d-a294-073c7041acd1"/>
    <ds:schemaRef ds:uri="39c925ba-4362-4295-9d02-fa8d722de5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3513E1-A4AE-4690-94FE-746CB8DB8CB2}">
  <ds:schemaRefs>
    <ds:schemaRef ds:uri="http://schemas.microsoft.com/sharepoint/v3/contenttype/forms"/>
  </ds:schemaRefs>
</ds:datastoreItem>
</file>

<file path=customXml/itemProps3.xml><?xml version="1.0" encoding="utf-8"?>
<ds:datastoreItem xmlns:ds="http://schemas.openxmlformats.org/officeDocument/2006/customXml" ds:itemID="{C4FD5082-8CB9-495B-B7EB-E61160294328}">
  <ds:schemaRefs>
    <ds:schemaRef ds:uri="http://schemas.microsoft.com/office/infopath/2007/PartnerControls"/>
    <ds:schemaRef ds:uri="http://schemas.microsoft.com/office/2006/metadata/properties"/>
    <ds:schemaRef ds:uri="http://purl.org/dc/terms/"/>
    <ds:schemaRef ds:uri="2e23c62a-d59f-497d-a294-073c7041acd1"/>
    <ds:schemaRef ds:uri="http://schemas.microsoft.com/office/2006/documentManagement/types"/>
    <ds:schemaRef ds:uri="http://schemas.openxmlformats.org/package/2006/metadata/core-properties"/>
    <ds:schemaRef ds:uri="http://purl.org/dc/elements/1.1/"/>
    <ds:schemaRef ds:uri="39c925ba-4362-4295-9d02-fa8d722de53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461</TotalTime>
  <Words>979</Words>
  <Application>Microsoft Office PowerPoint</Application>
  <PresentationFormat>On-screen Show (4:3)</PresentationFormat>
  <Paragraphs>37</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Welcome to Acorn class</vt:lpstr>
      <vt:lpstr>When you arrive in Acorn class  (instructions to the children)</vt:lpstr>
      <vt:lpstr>When it is time to go home! (instructions for parents)</vt:lpstr>
      <vt:lpstr>Reading in the Early Years</vt:lpstr>
      <vt:lpstr>Additional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Acorn class</dc:title>
  <dc:creator>Teacher</dc:creator>
  <cp:lastModifiedBy>Rachel Blake</cp:lastModifiedBy>
  <cp:revision>38</cp:revision>
  <cp:lastPrinted>2018-06-12T16:45:05Z</cp:lastPrinted>
  <dcterms:created xsi:type="dcterms:W3CDTF">2016-06-07T15:56:05Z</dcterms:created>
  <dcterms:modified xsi:type="dcterms:W3CDTF">2022-03-15T11:35:45Z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0x0101005A93403BAAFC734B896ECB327FBA8EDE</vt:lpwstr>
  </property>
</Properties>
</file>